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18288000" cy="10287000"/>
  <p:notesSz cx="6858000" cy="9144000"/>
  <p:embeddedFontLst>
    <p:embeddedFont>
      <p:font typeface="Helvetica World" panose="020B0604020202020204" charset="-128"/>
      <p:regular r:id="rId25"/>
    </p:embeddedFont>
    <p:embeddedFont>
      <p:font typeface="Helvetica World Bold" panose="020B0604020202020204" charset="-128"/>
      <p:regular r:id="rId26"/>
    </p:embeddedFont>
    <p:embeddedFont>
      <p:font typeface="Libre Baskerville" panose="020B0604020202020204" charset="0"/>
      <p:regular r:id="rId27"/>
    </p:embeddedFont>
    <p:embeddedFont>
      <p:font typeface="Libre Baskerville Bold" panose="020B0604020202020204" charset="0"/>
      <p:regular r:id="rId28"/>
    </p:embeddedFont>
    <p:embeddedFont>
      <p:font typeface="Open San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99" d="100"/>
          <a:sy n="99" d="100"/>
        </p:scale>
        <p:origin x="71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sv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27.svg"/><Relationship Id="rId1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97036" cy="10287000"/>
          </a:xfrm>
          <a:custGeom>
            <a:avLst/>
            <a:gdLst/>
            <a:ahLst/>
            <a:cxnLst/>
            <a:rect l="l" t="t" r="r" b="b"/>
            <a:pathLst>
              <a:path w="18297036" h="10287000">
                <a:moveTo>
                  <a:pt x="0" y="0"/>
                </a:moveTo>
                <a:lnTo>
                  <a:pt x="18297036" y="0"/>
                </a:lnTo>
                <a:lnTo>
                  <a:pt x="182970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636203"/>
            <a:ext cx="18288000" cy="3471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Praktyczna implementacja nawigacji wewnątrzbudynkowej</a:t>
            </a:r>
          </a:p>
        </p:txBody>
      </p:sp>
      <p:sp>
        <p:nvSpPr>
          <p:cNvPr id="4" name="Freeform 4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755779" y="685916"/>
            <a:ext cx="6776442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Plan jakości</a:t>
            </a:r>
          </a:p>
        </p:txBody>
      </p:sp>
      <p:sp>
        <p:nvSpPr>
          <p:cNvPr id="4" name="Freeform 4"/>
          <p:cNvSpPr/>
          <p:nvPr/>
        </p:nvSpPr>
        <p:spPr>
          <a:xfrm>
            <a:off x="3110042" y="180777"/>
            <a:ext cx="2148344" cy="2081208"/>
          </a:xfrm>
          <a:custGeom>
            <a:avLst/>
            <a:gdLst/>
            <a:ahLst/>
            <a:cxnLst/>
            <a:rect l="l" t="t" r="r" b="b"/>
            <a:pathLst>
              <a:path w="2148344" h="2081208">
                <a:moveTo>
                  <a:pt x="0" y="0"/>
                </a:moveTo>
                <a:lnTo>
                  <a:pt x="2148344" y="0"/>
                </a:lnTo>
                <a:lnTo>
                  <a:pt x="2148344" y="2081209"/>
                </a:lnTo>
                <a:lnTo>
                  <a:pt x="0" y="2081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33450" y="2821275"/>
            <a:ext cx="17032833" cy="626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387" lvl="1" indent="-321194">
              <a:lnSpc>
                <a:spcPts val="4165"/>
              </a:lnSpc>
              <a:buFont typeface="Arial"/>
              <a:buChar char="•"/>
            </a:pPr>
            <a:r>
              <a:rPr lang="en-US" sz="2975">
                <a:solidFill>
                  <a:srgbClr val="000000"/>
                </a:solidFill>
                <a:latin typeface="Helvetica World"/>
              </a:rPr>
              <a:t>Kompatybilność: Możliwość implementacji programu na urządzeniach z Androidem (możliwość rozszerzenia do iOS).</a:t>
            </a:r>
          </a:p>
          <a:p>
            <a:pPr marL="642387" lvl="1" indent="-321194">
              <a:lnSpc>
                <a:spcPts val="4165"/>
              </a:lnSpc>
              <a:buFont typeface="Arial"/>
              <a:buChar char="•"/>
            </a:pPr>
            <a:r>
              <a:rPr lang="en-US" sz="2975">
                <a:solidFill>
                  <a:srgbClr val="000000"/>
                </a:solidFill>
                <a:latin typeface="Helvetica World"/>
              </a:rPr>
              <a:t>Użyteczność: Minimalizacja błędnego inputu ze strony użytkownika. Dopuszczalne tylko predefiniowane wybory.</a:t>
            </a:r>
          </a:p>
          <a:p>
            <a:pPr marL="642387" lvl="1" indent="-321194" algn="just">
              <a:lnSpc>
                <a:spcPts val="4165"/>
              </a:lnSpc>
              <a:buFont typeface="Arial"/>
              <a:buChar char="•"/>
            </a:pPr>
            <a:r>
              <a:rPr lang="en-US" sz="2975">
                <a:solidFill>
                  <a:srgbClr val="000000"/>
                </a:solidFill>
                <a:latin typeface="Helvetica World"/>
              </a:rPr>
              <a:t>Niezawodność: Statyczne wyznaczenie trasy działa niezależnie od czynników zewnętrznych. Aplikacja niestety podatna jest na zakłócenia WI-FI. </a:t>
            </a:r>
          </a:p>
          <a:p>
            <a:pPr marL="642387" lvl="1" indent="-321194">
              <a:lnSpc>
                <a:spcPts val="4165"/>
              </a:lnSpc>
              <a:buFont typeface="Arial"/>
              <a:buChar char="•"/>
            </a:pPr>
            <a:r>
              <a:rPr lang="en-US" sz="2975">
                <a:solidFill>
                  <a:srgbClr val="000000"/>
                </a:solidFill>
                <a:latin typeface="Helvetica World"/>
              </a:rPr>
              <a:t>Bezpieczeństwo: Produkt nie zawiera informacji poufnych. Baza danych może być modyfikowana przez użytkowników znających login oraz hasło.</a:t>
            </a:r>
          </a:p>
          <a:p>
            <a:pPr marL="642387" lvl="1" indent="-321194">
              <a:lnSpc>
                <a:spcPts val="4165"/>
              </a:lnSpc>
              <a:buFont typeface="Arial"/>
              <a:buChar char="•"/>
            </a:pPr>
            <a:r>
              <a:rPr lang="en-US" sz="2975">
                <a:solidFill>
                  <a:srgbClr val="000000"/>
                </a:solidFill>
                <a:latin typeface="Helvetica World"/>
              </a:rPr>
              <a:t>Łatwość utrzymania: Prosta skalowalność zapewniająca bezproblemowe przełączanie między piętrami. Odrębna aplikacja do pomiarów siły sygnału. Zewnętrzna baza danych gwarantująca aktualność zawartych tam pomiarów.</a:t>
            </a:r>
          </a:p>
          <a:p>
            <a:pPr marL="642387" lvl="1" indent="-321194">
              <a:lnSpc>
                <a:spcPts val="4165"/>
              </a:lnSpc>
              <a:buFont typeface="Arial"/>
              <a:buChar char="•"/>
            </a:pPr>
            <a:r>
              <a:rPr lang="en-US" sz="2975">
                <a:solidFill>
                  <a:srgbClr val="000000"/>
                </a:solidFill>
                <a:latin typeface="Helvetica World"/>
              </a:rPr>
              <a:t>Przenośność: Bezproblemowa możliwość instalacji.</a:t>
            </a:r>
          </a:p>
        </p:txBody>
      </p:sp>
      <p:sp>
        <p:nvSpPr>
          <p:cNvPr id="6" name="Freeform 6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18187" y="5004945"/>
            <a:ext cx="4280676" cy="4114800"/>
          </a:xfrm>
          <a:custGeom>
            <a:avLst/>
            <a:gdLst/>
            <a:ahLst/>
            <a:cxnLst/>
            <a:rect l="l" t="t" r="r" b="b"/>
            <a:pathLst>
              <a:path w="4280676" h="4114800">
                <a:moveTo>
                  <a:pt x="0" y="0"/>
                </a:moveTo>
                <a:lnTo>
                  <a:pt x="4280676" y="0"/>
                </a:lnTo>
                <a:lnTo>
                  <a:pt x="42806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72858" y="514025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858" y="847725"/>
            <a:ext cx="18288000" cy="3463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Zaimplementowanie funkcjonalności</a:t>
            </a:r>
          </a:p>
        </p:txBody>
      </p:sp>
      <p:sp>
        <p:nvSpPr>
          <p:cNvPr id="6" name="Freeform 6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5470" y="2974334"/>
            <a:ext cx="5180032" cy="4910550"/>
          </a:xfrm>
          <a:custGeom>
            <a:avLst/>
            <a:gdLst/>
            <a:ahLst/>
            <a:cxnLst/>
            <a:rect l="l" t="t" r="r" b="b"/>
            <a:pathLst>
              <a:path w="5180032" h="4910550">
                <a:moveTo>
                  <a:pt x="0" y="0"/>
                </a:moveTo>
                <a:lnTo>
                  <a:pt x="5180031" y="0"/>
                </a:lnTo>
                <a:lnTo>
                  <a:pt x="5180031" y="4910550"/>
                </a:lnTo>
                <a:lnTo>
                  <a:pt x="0" y="4910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53984" y="2974334"/>
            <a:ext cx="5180032" cy="4910550"/>
          </a:xfrm>
          <a:custGeom>
            <a:avLst/>
            <a:gdLst/>
            <a:ahLst/>
            <a:cxnLst/>
            <a:rect l="l" t="t" r="r" b="b"/>
            <a:pathLst>
              <a:path w="5180032" h="4910550">
                <a:moveTo>
                  <a:pt x="0" y="0"/>
                </a:moveTo>
                <a:lnTo>
                  <a:pt x="5180032" y="0"/>
                </a:lnTo>
                <a:lnTo>
                  <a:pt x="5180032" y="4910550"/>
                </a:lnTo>
                <a:lnTo>
                  <a:pt x="0" y="4910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53071" y="886217"/>
            <a:ext cx="2104859" cy="1680060"/>
          </a:xfrm>
          <a:custGeom>
            <a:avLst/>
            <a:gdLst/>
            <a:ahLst/>
            <a:cxnLst/>
            <a:rect l="l" t="t" r="r" b="b"/>
            <a:pathLst>
              <a:path w="2104859" h="1680060">
                <a:moveTo>
                  <a:pt x="0" y="0"/>
                </a:moveTo>
                <a:lnTo>
                  <a:pt x="2104860" y="0"/>
                </a:lnTo>
                <a:lnTo>
                  <a:pt x="2104860" y="1680060"/>
                </a:lnTo>
                <a:lnTo>
                  <a:pt x="0" y="1680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629049" y="847725"/>
            <a:ext cx="3029903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Mapy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5470" y="8227784"/>
            <a:ext cx="494621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Biblioteka Techniczna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66084" y="8227784"/>
            <a:ext cx="47558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Centrum Wykładowe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81691" y="3005814"/>
            <a:ext cx="5723543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Konwersja map.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Dodanie brakujących pomieszczeń.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Wyznaczenie  punktów pomiarowych oraz zmierzenie między nimi odległości. 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25963" y="3799894"/>
            <a:ext cx="6060870" cy="4152596"/>
          </a:xfrm>
          <a:custGeom>
            <a:avLst/>
            <a:gdLst/>
            <a:ahLst/>
            <a:cxnLst/>
            <a:rect l="l" t="t" r="r" b="b"/>
            <a:pathLst>
              <a:path w="6060870" h="4152596">
                <a:moveTo>
                  <a:pt x="0" y="0"/>
                </a:moveTo>
                <a:lnTo>
                  <a:pt x="6060870" y="0"/>
                </a:lnTo>
                <a:lnTo>
                  <a:pt x="6060870" y="4152596"/>
                </a:lnTo>
                <a:lnTo>
                  <a:pt x="0" y="4152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44471" y="470284"/>
            <a:ext cx="2511927" cy="2511927"/>
          </a:xfrm>
          <a:custGeom>
            <a:avLst/>
            <a:gdLst/>
            <a:ahLst/>
            <a:cxnLst/>
            <a:rect l="l" t="t" r="r" b="b"/>
            <a:pathLst>
              <a:path w="2511927" h="2511927">
                <a:moveTo>
                  <a:pt x="0" y="0"/>
                </a:moveTo>
                <a:lnTo>
                  <a:pt x="2511927" y="0"/>
                </a:lnTo>
                <a:lnTo>
                  <a:pt x="2511927" y="2511927"/>
                </a:lnTo>
                <a:lnTo>
                  <a:pt x="0" y="2511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89700" y="3799894"/>
            <a:ext cx="7811450" cy="4137686"/>
          </a:xfrm>
          <a:custGeom>
            <a:avLst/>
            <a:gdLst/>
            <a:ahLst/>
            <a:cxnLst/>
            <a:rect l="l" t="t" r="r" b="b"/>
            <a:pathLst>
              <a:path w="7811450" h="4137686">
                <a:moveTo>
                  <a:pt x="0" y="0"/>
                </a:moveTo>
                <a:lnTo>
                  <a:pt x="7811450" y="0"/>
                </a:lnTo>
                <a:lnTo>
                  <a:pt x="7811450" y="4137686"/>
                </a:lnTo>
                <a:lnTo>
                  <a:pt x="0" y="41376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86702" y="847725"/>
            <a:ext cx="7188279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Baza danych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8353" y="8303613"/>
            <a:ext cx="14862693" cy="11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</a:pPr>
            <a:r>
              <a:rPr lang="en-US" sz="3321">
                <a:solidFill>
                  <a:srgbClr val="000000"/>
                </a:solidFill>
                <a:latin typeface="Libre Baskerville"/>
              </a:rPr>
              <a:t>Relacyjna Baza Danych na platformie Azure i połączona z nią aplikacja pomiarowa.</a:t>
            </a:r>
          </a:p>
        </p:txBody>
      </p:sp>
      <p:sp>
        <p:nvSpPr>
          <p:cNvPr id="8" name="Freeform 8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98430" y="2905834"/>
            <a:ext cx="5135036" cy="5135036"/>
          </a:xfrm>
          <a:custGeom>
            <a:avLst/>
            <a:gdLst/>
            <a:ahLst/>
            <a:cxnLst/>
            <a:rect l="l" t="t" r="r" b="b"/>
            <a:pathLst>
              <a:path w="5135036" h="5135036">
                <a:moveTo>
                  <a:pt x="0" y="0"/>
                </a:moveTo>
                <a:lnTo>
                  <a:pt x="5135037" y="0"/>
                </a:lnTo>
                <a:lnTo>
                  <a:pt x="5135037" y="5135036"/>
                </a:lnTo>
                <a:lnTo>
                  <a:pt x="0" y="513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6526" y="2903873"/>
            <a:ext cx="5062893" cy="4479254"/>
          </a:xfrm>
          <a:custGeom>
            <a:avLst/>
            <a:gdLst/>
            <a:ahLst/>
            <a:cxnLst/>
            <a:rect l="l" t="t" r="r" b="b"/>
            <a:pathLst>
              <a:path w="5062893" h="4479254">
                <a:moveTo>
                  <a:pt x="0" y="0"/>
                </a:moveTo>
                <a:lnTo>
                  <a:pt x="5062893" y="0"/>
                </a:lnTo>
                <a:lnTo>
                  <a:pt x="5062893" y="4479254"/>
                </a:lnTo>
                <a:lnTo>
                  <a:pt x="0" y="4479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98613" y="542256"/>
            <a:ext cx="14713744" cy="120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Helvetica World Bold"/>
              </a:rPr>
              <a:t>Elementy przechowywane w aplikacji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46099" y="7665818"/>
            <a:ext cx="1099755" cy="21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6"/>
              </a:lnSpc>
              <a:spcBef>
                <a:spcPct val="0"/>
              </a:spcBef>
            </a:pPr>
            <a:r>
              <a:rPr lang="en-US" sz="1183">
                <a:solidFill>
                  <a:srgbClr val="000000"/>
                </a:solidFill>
                <a:latin typeface="Helvetica World Bold"/>
              </a:rPr>
              <a:t>źródło: pngtree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033452" y="7656293"/>
            <a:ext cx="1605967" cy="249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2"/>
              </a:lnSpc>
              <a:spcBef>
                <a:spcPct val="0"/>
              </a:spcBef>
            </a:pPr>
            <a:r>
              <a:rPr lang="en-US" sz="1330">
                <a:solidFill>
                  <a:srgbClr val="000000"/>
                </a:solidFill>
                <a:latin typeface="Helvetica World Bold"/>
              </a:rPr>
              <a:t>Źródło: Zendu Work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8418" y="2710876"/>
            <a:ext cx="2815772" cy="6257271"/>
          </a:xfrm>
          <a:custGeom>
            <a:avLst/>
            <a:gdLst/>
            <a:ahLst/>
            <a:cxnLst/>
            <a:rect l="l" t="t" r="r" b="b"/>
            <a:pathLst>
              <a:path w="2815772" h="6257271">
                <a:moveTo>
                  <a:pt x="0" y="0"/>
                </a:moveTo>
                <a:lnTo>
                  <a:pt x="2815772" y="0"/>
                </a:lnTo>
                <a:lnTo>
                  <a:pt x="2815772" y="6257271"/>
                </a:lnTo>
                <a:lnTo>
                  <a:pt x="0" y="6257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79762" y="2710876"/>
            <a:ext cx="2815772" cy="6257271"/>
          </a:xfrm>
          <a:custGeom>
            <a:avLst/>
            <a:gdLst/>
            <a:ahLst/>
            <a:cxnLst/>
            <a:rect l="l" t="t" r="r" b="b"/>
            <a:pathLst>
              <a:path w="2815772" h="6257271">
                <a:moveTo>
                  <a:pt x="0" y="0"/>
                </a:moveTo>
                <a:lnTo>
                  <a:pt x="2815772" y="0"/>
                </a:lnTo>
                <a:lnTo>
                  <a:pt x="2815772" y="6257271"/>
                </a:lnTo>
                <a:lnTo>
                  <a:pt x="0" y="6257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12926" y="523975"/>
            <a:ext cx="1246757" cy="1899820"/>
          </a:xfrm>
          <a:custGeom>
            <a:avLst/>
            <a:gdLst/>
            <a:ahLst/>
            <a:cxnLst/>
            <a:rect l="l" t="t" r="r" b="b"/>
            <a:pathLst>
              <a:path w="1246757" h="1899820">
                <a:moveTo>
                  <a:pt x="0" y="0"/>
                </a:moveTo>
                <a:lnTo>
                  <a:pt x="1246756" y="0"/>
                </a:lnTo>
                <a:lnTo>
                  <a:pt x="1246756" y="1899819"/>
                </a:lnTo>
                <a:lnTo>
                  <a:pt x="0" y="18998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49268" y="530592"/>
            <a:ext cx="9989464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Aplikacja mobilna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37874" y="4422961"/>
            <a:ext cx="9731693" cy="118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030" lvl="1" indent="-244515" algn="ctr">
              <a:lnSpc>
                <a:spcPts val="3171"/>
              </a:lnSpc>
              <a:buFont typeface="Arial"/>
              <a:buChar char="•"/>
            </a:pPr>
            <a:r>
              <a:rPr lang="en-US" sz="2265">
                <a:solidFill>
                  <a:srgbClr val="000000"/>
                </a:solidFill>
                <a:latin typeface="Libre Baskerville"/>
              </a:rPr>
              <a:t>Przejrzyste wyświetlanie wyszukiwanej przez użytkownika sali.</a:t>
            </a:r>
          </a:p>
          <a:p>
            <a:pPr marL="489030" lvl="1" indent="-244515">
              <a:lnSpc>
                <a:spcPts val="3171"/>
              </a:lnSpc>
              <a:buFont typeface="Arial"/>
              <a:buChar char="•"/>
            </a:pPr>
            <a:r>
              <a:rPr lang="en-US" sz="2265">
                <a:solidFill>
                  <a:srgbClr val="000000"/>
                </a:solidFill>
                <a:latin typeface="Libre Baskerville"/>
              </a:rPr>
              <a:t>Bezproblemowe poruszanie się pomiędzy mapami. </a:t>
            </a:r>
          </a:p>
          <a:p>
            <a:pPr marL="489030" lvl="1" indent="-244515">
              <a:lnSpc>
                <a:spcPts val="3171"/>
              </a:lnSpc>
              <a:buFont typeface="Arial"/>
              <a:buChar char="•"/>
            </a:pPr>
            <a:r>
              <a:rPr lang="en-US" sz="2265">
                <a:solidFill>
                  <a:srgbClr val="000000"/>
                </a:solidFill>
                <a:latin typeface="Libre Baskerville"/>
              </a:rPr>
              <a:t>Precyzyjne wskazanie miejsca docelowego. </a:t>
            </a:r>
          </a:p>
        </p:txBody>
      </p:sp>
      <p:sp>
        <p:nvSpPr>
          <p:cNvPr id="8" name="Freeform 8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53084" y="1782817"/>
            <a:ext cx="5489017" cy="266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Helvetica World Bold"/>
              </a:rPr>
              <a:t>Metoda lokalizacji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59422" y="962025"/>
            <a:ext cx="9195860" cy="92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8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Libre Baskerville"/>
              </a:rPr>
              <a:t>Pomiary ("</a:t>
            </a:r>
            <a:r>
              <a:rPr lang="en-US" sz="2512">
                <a:solidFill>
                  <a:srgbClr val="000000"/>
                </a:solidFill>
                <a:latin typeface="Libre Baskerville Bold"/>
              </a:rPr>
              <a:t>fingerprints</a:t>
            </a:r>
            <a:r>
              <a:rPr lang="en-US" sz="2512">
                <a:solidFill>
                  <a:srgbClr val="000000"/>
                </a:solidFill>
                <a:latin typeface="Libre Baskerville"/>
              </a:rPr>
              <a:t>") charakterystyki sieci w danym miejscu zostały dodane do bazy danych treningowych.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59422" y="3021297"/>
            <a:ext cx="9195860" cy="139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8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Libre Baskerville"/>
              </a:rPr>
              <a:t>Kiedy użytkownik spróbuje określić swoją lokalizację, aplikacja porówna charakterystykę sygnałów Wi-Fi z odciskami palców z bazy danych.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59422" y="5554488"/>
            <a:ext cx="9195860" cy="1875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8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Libre Baskerville"/>
              </a:rPr>
              <a:t>Zastosowano algorytm kNN w celu uodpornienia aplikacji na błędy pomiaru oraz zmiany w konfiguracji sieciowej w danym budynku (np. usunięcie punktu dostępowego)</a:t>
            </a:r>
          </a:p>
        </p:txBody>
      </p:sp>
      <p:sp>
        <p:nvSpPr>
          <p:cNvPr id="7" name="Freeform 7"/>
          <p:cNvSpPr/>
          <p:nvPr/>
        </p:nvSpPr>
        <p:spPr>
          <a:xfrm>
            <a:off x="2151174" y="4564088"/>
            <a:ext cx="3680338" cy="3680338"/>
          </a:xfrm>
          <a:custGeom>
            <a:avLst/>
            <a:gdLst/>
            <a:ahLst/>
            <a:cxnLst/>
            <a:rect l="l" t="t" r="r" b="b"/>
            <a:pathLst>
              <a:path w="3680338" h="3680338">
                <a:moveTo>
                  <a:pt x="0" y="0"/>
                </a:moveTo>
                <a:lnTo>
                  <a:pt x="3680338" y="0"/>
                </a:lnTo>
                <a:lnTo>
                  <a:pt x="3680338" y="3680338"/>
                </a:lnTo>
                <a:lnTo>
                  <a:pt x="0" y="3680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51174" y="4564088"/>
            <a:ext cx="3680338" cy="3680338"/>
          </a:xfrm>
          <a:custGeom>
            <a:avLst/>
            <a:gdLst/>
            <a:ahLst/>
            <a:cxnLst/>
            <a:rect l="l" t="t" r="r" b="b"/>
            <a:pathLst>
              <a:path w="3680338" h="3680338">
                <a:moveTo>
                  <a:pt x="0" y="0"/>
                </a:moveTo>
                <a:lnTo>
                  <a:pt x="3680338" y="0"/>
                </a:lnTo>
                <a:lnTo>
                  <a:pt x="3680338" y="3680338"/>
                </a:lnTo>
                <a:lnTo>
                  <a:pt x="0" y="3680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42101" y="1490758"/>
            <a:ext cx="9948108" cy="5906689"/>
          </a:xfrm>
          <a:custGeom>
            <a:avLst/>
            <a:gdLst/>
            <a:ahLst/>
            <a:cxnLst/>
            <a:rect l="l" t="t" r="r" b="b"/>
            <a:pathLst>
              <a:path w="9948108" h="5906689">
                <a:moveTo>
                  <a:pt x="0" y="0"/>
                </a:moveTo>
                <a:lnTo>
                  <a:pt x="9948108" y="0"/>
                </a:lnTo>
                <a:lnTo>
                  <a:pt x="9948108" y="5906689"/>
                </a:lnTo>
                <a:lnTo>
                  <a:pt x="0" y="5906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53084" y="1782817"/>
            <a:ext cx="5489017" cy="266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Helvetica World Bold"/>
              </a:rPr>
              <a:t>Metoda lokalizacji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59422" y="962025"/>
            <a:ext cx="8691163" cy="923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8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Libre Baskerville"/>
              </a:rPr>
              <a:t>Z wykonanych testów wynikało że wartość K=3 jest wystarczająca aby zapewnić taką odporność.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59422" y="6844709"/>
            <a:ext cx="9195860" cy="1399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8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Libre Baskerville"/>
              </a:rPr>
              <a:t>Rozdzielczość pomiarów nie była zbyt wysoka, natomiast jakość lokalizacji w osi Z (wysokość) była w pełni satysfakcjonująca.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79800" y="2136528"/>
            <a:ext cx="3067959" cy="6817687"/>
          </a:xfrm>
          <a:custGeom>
            <a:avLst/>
            <a:gdLst/>
            <a:ahLst/>
            <a:cxnLst/>
            <a:rect l="l" t="t" r="r" b="b"/>
            <a:pathLst>
              <a:path w="3067959" h="6817687">
                <a:moveTo>
                  <a:pt x="0" y="0"/>
                </a:moveTo>
                <a:lnTo>
                  <a:pt x="3067959" y="0"/>
                </a:lnTo>
                <a:lnTo>
                  <a:pt x="3067959" y="6817687"/>
                </a:lnTo>
                <a:lnTo>
                  <a:pt x="0" y="6817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65498" y="2136528"/>
            <a:ext cx="3067959" cy="6817687"/>
          </a:xfrm>
          <a:custGeom>
            <a:avLst/>
            <a:gdLst/>
            <a:ahLst/>
            <a:cxnLst/>
            <a:rect l="l" t="t" r="r" b="b"/>
            <a:pathLst>
              <a:path w="3067959" h="6817687">
                <a:moveTo>
                  <a:pt x="0" y="0"/>
                </a:moveTo>
                <a:lnTo>
                  <a:pt x="3067960" y="0"/>
                </a:lnTo>
                <a:lnTo>
                  <a:pt x="3067960" y="6817687"/>
                </a:lnTo>
                <a:lnTo>
                  <a:pt x="0" y="6817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39349" y="3452319"/>
            <a:ext cx="3034559" cy="3006972"/>
          </a:xfrm>
          <a:custGeom>
            <a:avLst/>
            <a:gdLst/>
            <a:ahLst/>
            <a:cxnLst/>
            <a:rect l="l" t="t" r="r" b="b"/>
            <a:pathLst>
              <a:path w="3034559" h="3006972">
                <a:moveTo>
                  <a:pt x="0" y="0"/>
                </a:moveTo>
                <a:lnTo>
                  <a:pt x="3034559" y="0"/>
                </a:lnTo>
                <a:lnTo>
                  <a:pt x="3034559" y="3006972"/>
                </a:lnTo>
                <a:lnTo>
                  <a:pt x="0" y="3006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97691" y="150178"/>
            <a:ext cx="12265700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Metoda wyszukiwania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46728" y="7083030"/>
            <a:ext cx="6556642" cy="103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810" lvl="1" indent="-319905" algn="ctr">
              <a:lnSpc>
                <a:spcPts val="4148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Libre Baskerville"/>
              </a:rPr>
              <a:t>Samodzielne wpisywanie sali.</a:t>
            </a:r>
          </a:p>
          <a:p>
            <a:pPr marL="639810" lvl="1" indent="-319905" algn="just">
              <a:lnSpc>
                <a:spcPts val="4148"/>
              </a:lnSpc>
              <a:buFont typeface="Arial"/>
              <a:buChar char="•"/>
            </a:pPr>
            <a:r>
              <a:rPr lang="en-US" sz="2963">
                <a:solidFill>
                  <a:srgbClr val="000000"/>
                </a:solidFill>
                <a:latin typeface="Libre Baskerville"/>
              </a:rPr>
              <a:t>Wybór sali z dostępnych opcji.</a:t>
            </a:r>
          </a:p>
        </p:txBody>
      </p:sp>
      <p:sp>
        <p:nvSpPr>
          <p:cNvPr id="8" name="Freeform 8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79550" y="3483451"/>
            <a:ext cx="6964534" cy="4248366"/>
          </a:xfrm>
          <a:custGeom>
            <a:avLst/>
            <a:gdLst/>
            <a:ahLst/>
            <a:cxnLst/>
            <a:rect l="l" t="t" r="r" b="b"/>
            <a:pathLst>
              <a:path w="6964534" h="4248366">
                <a:moveTo>
                  <a:pt x="0" y="0"/>
                </a:moveTo>
                <a:lnTo>
                  <a:pt x="6964534" y="0"/>
                </a:lnTo>
                <a:lnTo>
                  <a:pt x="6964534" y="4248365"/>
                </a:lnTo>
                <a:lnTo>
                  <a:pt x="0" y="4248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5508" y="3483451"/>
            <a:ext cx="6964534" cy="4248366"/>
          </a:xfrm>
          <a:custGeom>
            <a:avLst/>
            <a:gdLst/>
            <a:ahLst/>
            <a:cxnLst/>
            <a:rect l="l" t="t" r="r" b="b"/>
            <a:pathLst>
              <a:path w="6964534" h="4248366">
                <a:moveTo>
                  <a:pt x="0" y="0"/>
                </a:moveTo>
                <a:lnTo>
                  <a:pt x="6964534" y="0"/>
                </a:lnTo>
                <a:lnTo>
                  <a:pt x="6964534" y="4248365"/>
                </a:lnTo>
                <a:lnTo>
                  <a:pt x="0" y="4248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47714" y="150178"/>
            <a:ext cx="14765656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Metoda wyznaczania trasy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32449" y="7826126"/>
            <a:ext cx="1411635" cy="224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  <a:spcBef>
                <a:spcPct val="0"/>
              </a:spcBef>
            </a:pPr>
            <a:r>
              <a:rPr lang="en-US" sz="1300">
                <a:solidFill>
                  <a:srgbClr val="000000"/>
                </a:solidFill>
                <a:latin typeface="Libre Baskerville"/>
              </a:rPr>
              <a:t>Źródło: Medium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26754" y="7835651"/>
            <a:ext cx="1303288" cy="19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Libre Baskerville"/>
              </a:rPr>
              <a:t>Źródło: Medium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46186" y="2545868"/>
            <a:ext cx="280317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Algorytm A*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54721" y="2545868"/>
            <a:ext cx="40141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Algorytm Dijkstry</a:t>
            </a:r>
          </a:p>
        </p:txBody>
      </p:sp>
      <p:sp>
        <p:nvSpPr>
          <p:cNvPr id="10" name="Freeform 10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715010" y="933450"/>
            <a:ext cx="3168372" cy="188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Helvetica World Bold"/>
              </a:rPr>
              <a:t>Promotor: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000000"/>
              </a:solidFill>
              <a:latin typeface="Helvetica World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94878" y="1819910"/>
            <a:ext cx="73092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dr hab. inż. Różycki Rafał, prof. PP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52577" y="3382227"/>
            <a:ext cx="2645926" cy="96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Helvetica World Bold"/>
              </a:rPr>
              <a:t>Autorzy: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13197" y="3806725"/>
            <a:ext cx="4249817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Kałdoński Tomasz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Kustra Adam 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Przybyła Oliwia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Helvetica World"/>
              </a:rPr>
              <a:t>Stachowiak Kamil 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Helvetica Wor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56869" y="2357124"/>
            <a:ext cx="4503116" cy="6368693"/>
          </a:xfrm>
          <a:custGeom>
            <a:avLst/>
            <a:gdLst/>
            <a:ahLst/>
            <a:cxnLst/>
            <a:rect l="l" t="t" r="r" b="b"/>
            <a:pathLst>
              <a:path w="4503116" h="6368693">
                <a:moveTo>
                  <a:pt x="0" y="0"/>
                </a:moveTo>
                <a:lnTo>
                  <a:pt x="4503116" y="0"/>
                </a:lnTo>
                <a:lnTo>
                  <a:pt x="4503116" y="6368693"/>
                </a:lnTo>
                <a:lnTo>
                  <a:pt x="0" y="6368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47714" y="150178"/>
            <a:ext cx="14765656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Metoda wyznaczania trasy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96273" y="2685948"/>
            <a:ext cx="8451266" cy="424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8"/>
              </a:lnSpc>
              <a:spcBef>
                <a:spcPct val="0"/>
              </a:spcBef>
            </a:pPr>
            <a:r>
              <a:rPr lang="en-US" sz="3448">
                <a:solidFill>
                  <a:srgbClr val="000000"/>
                </a:solidFill>
                <a:latin typeface="Helvetica World"/>
              </a:rPr>
              <a:t>Wyznaczona trasa prezentowana na obrazku jest tworzona za pomocą biblioteki Canvas, tworząc nakładkę (ang. Overlay) na której rysujemy linie pomiędzy wyznaczonymi punktami, będącymi tożsamymi z punktami w których wykonywaliśmy pomiary mocy sygnału WiFi</a:t>
            </a:r>
          </a:p>
        </p:txBody>
      </p:sp>
      <p:sp>
        <p:nvSpPr>
          <p:cNvPr id="6" name="Freeform 6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0991" y="238125"/>
            <a:ext cx="1850371" cy="2521800"/>
          </a:xfrm>
          <a:custGeom>
            <a:avLst/>
            <a:gdLst/>
            <a:ahLst/>
            <a:cxnLst/>
            <a:rect l="l" t="t" r="r" b="b"/>
            <a:pathLst>
              <a:path w="1850371" h="2521800">
                <a:moveTo>
                  <a:pt x="0" y="0"/>
                </a:moveTo>
                <a:lnTo>
                  <a:pt x="1850370" y="0"/>
                </a:lnTo>
                <a:lnTo>
                  <a:pt x="1850370" y="2521800"/>
                </a:lnTo>
                <a:lnTo>
                  <a:pt x="0" y="252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17954" y="76200"/>
            <a:ext cx="16670046" cy="3154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0"/>
              </a:lnSpc>
            </a:pPr>
            <a:r>
              <a:rPr lang="en-US" sz="8386">
                <a:solidFill>
                  <a:srgbClr val="000000"/>
                </a:solidFill>
                <a:latin typeface="Helvetica World Bold"/>
              </a:rPr>
              <a:t>Testy jednostkowe oraz manualne:</a:t>
            </a:r>
          </a:p>
        </p:txBody>
      </p:sp>
      <p:sp>
        <p:nvSpPr>
          <p:cNvPr id="5" name="Freeform 5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7954" y="3468755"/>
            <a:ext cx="15908045" cy="4677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49954" lvl="1" indent="-474977" algn="ctr">
              <a:lnSpc>
                <a:spcPts val="6159"/>
              </a:lnSpc>
              <a:buFont typeface="Arial"/>
              <a:buChar char="•"/>
            </a:pPr>
            <a:r>
              <a:rPr lang="pl-PL" sz="3200" dirty="0">
                <a:solidFill>
                  <a:srgbClr val="000000"/>
                </a:solidFill>
                <a:latin typeface="Open Sans"/>
              </a:rPr>
              <a:t>Implementacja testów jednostkowych dotyczących funkcji liczącej wynik bliskości pomiędzy odciskami palców: weryfikacja w przypadku wspólnych adresów MAC i weryfikujący poprawne obliczanie</a:t>
            </a:r>
            <a:endParaRPr lang="en-US" sz="3200" dirty="0">
              <a:solidFill>
                <a:srgbClr val="000000"/>
              </a:solidFill>
              <a:latin typeface="Open Sans"/>
            </a:endParaRPr>
          </a:p>
          <a:p>
            <a:pPr marL="949954" lvl="1" indent="-474977" algn="ctr">
              <a:lnSpc>
                <a:spcPts val="6159"/>
              </a:lnSpc>
              <a:buFont typeface="Arial"/>
              <a:buChar char="•"/>
            </a:pPr>
            <a:r>
              <a:rPr lang="pl-PL" sz="3200" dirty="0">
                <a:solidFill>
                  <a:srgbClr val="000000"/>
                </a:solidFill>
                <a:latin typeface="Open Sans"/>
              </a:rPr>
              <a:t>Testy manualne obejmujące: pierwsze uruchomienie i nadanie aplikacji wymaganych uprawnień, testy poprawności reakcji ekranu wyszukiwania dla różnych danych wejściowych</a:t>
            </a:r>
            <a:endParaRPr lang="en-US" sz="3200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0A974-5843-061F-87F2-B150A672E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03F57C-818C-480E-51FE-15997DBDE71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" r="-123"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182C60D-5E01-C954-8017-761793ABE4B9}"/>
              </a:ext>
            </a:extLst>
          </p:cNvPr>
          <p:cNvSpPr txBox="1"/>
          <p:nvPr/>
        </p:nvSpPr>
        <p:spPr>
          <a:xfrm>
            <a:off x="1647714" y="150178"/>
            <a:ext cx="14765656" cy="149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pl-PL" sz="9200" dirty="0">
                <a:solidFill>
                  <a:srgbClr val="000000"/>
                </a:solidFill>
                <a:latin typeface="Helvetica World Bold"/>
              </a:rPr>
              <a:t>Prezentacja aplikacji</a:t>
            </a:r>
            <a:endParaRPr lang="en-US" sz="9200" dirty="0">
              <a:solidFill>
                <a:srgbClr val="000000"/>
              </a:solidFill>
              <a:latin typeface="Helvetica World Bold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7EC24F6-9D06-FB6F-3C13-6961501A4A75}"/>
              </a:ext>
            </a:extLst>
          </p:cNvPr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1" name="Film bez tytułu (3)">
            <a:hlinkClick r:id="" action="ppaction://media"/>
            <a:extLst>
              <a:ext uri="{FF2B5EF4-FFF2-40B4-BE49-F238E27FC236}">
                <a16:creationId xmlns:a16="http://schemas.microsoft.com/office/drawing/2014/main" id="{BEA2A44C-9FC3-AF56-665C-85E4B8BC80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6429" y="1805345"/>
            <a:ext cx="13792200" cy="775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1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110150" y="4200208"/>
            <a:ext cx="12067699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Dziękujemy za uwagę</a:t>
            </a:r>
          </a:p>
        </p:txBody>
      </p:sp>
      <p:sp>
        <p:nvSpPr>
          <p:cNvPr id="4" name="Freeform 4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2884" y="952355"/>
            <a:ext cx="2403337" cy="2563559"/>
          </a:xfrm>
          <a:custGeom>
            <a:avLst/>
            <a:gdLst/>
            <a:ahLst/>
            <a:cxnLst/>
            <a:rect l="l" t="t" r="r" b="b"/>
            <a:pathLst>
              <a:path w="2403337" h="2563559">
                <a:moveTo>
                  <a:pt x="0" y="0"/>
                </a:moveTo>
                <a:lnTo>
                  <a:pt x="2403337" y="0"/>
                </a:lnTo>
                <a:lnTo>
                  <a:pt x="2403337" y="2563559"/>
                </a:lnTo>
                <a:lnTo>
                  <a:pt x="0" y="2563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087330" y="1355612"/>
            <a:ext cx="12690753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Cel pracy inżynierskiej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3857197"/>
            <a:ext cx="18288000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Helvetica World"/>
              </a:rPr>
              <a:t>Aplikacja mobilna służąca do wyznaczania trasy do określonej sali znajdującej się na terenie Centrum Wykładowego, skierowana dla studentów, prowadzących oraz osób odwiedzających.</a:t>
            </a:r>
          </a:p>
        </p:txBody>
      </p:sp>
      <p:sp>
        <p:nvSpPr>
          <p:cNvPr id="6" name="Freeform 6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27276" y="490912"/>
            <a:ext cx="1947489" cy="1932882"/>
          </a:xfrm>
          <a:custGeom>
            <a:avLst/>
            <a:gdLst/>
            <a:ahLst/>
            <a:cxnLst/>
            <a:rect l="l" t="t" r="r" b="b"/>
            <a:pathLst>
              <a:path w="1947489" h="1932882">
                <a:moveTo>
                  <a:pt x="0" y="0"/>
                </a:moveTo>
                <a:lnTo>
                  <a:pt x="1947489" y="0"/>
                </a:lnTo>
                <a:lnTo>
                  <a:pt x="1947489" y="1932882"/>
                </a:lnTo>
                <a:lnTo>
                  <a:pt x="0" y="1932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3026065"/>
            <a:ext cx="16230600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elvetica World"/>
              </a:rPr>
              <a:t>1. Organizacja i przystosowanie map do działania w aplikacji.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elvetica World"/>
              </a:rPr>
              <a:t>2. Opracowanie aplikacji umożliwiającej wykonanie pomiaru siły sygnału Wi-Fi.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elvetica World"/>
              </a:rPr>
              <a:t>3. Zaprojektowanie i realizacja bazy danych, przechowującej pomiary niezbędne do działania lokalizowania użytkownika.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elvetica World"/>
              </a:rPr>
              <a:t>4. Implementacja aplikacji mobilnej realizującej założenia.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Helvetica World"/>
              </a:rPr>
              <a:t>5. Weryfikacja i walidacja zrealizowanego produktu.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Helvetica Wor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501045" y="847725"/>
            <a:ext cx="7285911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Zakres pracy</a:t>
            </a:r>
          </a:p>
        </p:txBody>
      </p:sp>
      <p:sp>
        <p:nvSpPr>
          <p:cNvPr id="6" name="Freeform 6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7309" y="1028700"/>
            <a:ext cx="1957955" cy="3023869"/>
          </a:xfrm>
          <a:custGeom>
            <a:avLst/>
            <a:gdLst/>
            <a:ahLst/>
            <a:cxnLst/>
            <a:rect l="l" t="t" r="r" b="b"/>
            <a:pathLst>
              <a:path w="1957955" h="3023869">
                <a:moveTo>
                  <a:pt x="0" y="0"/>
                </a:moveTo>
                <a:lnTo>
                  <a:pt x="1957956" y="0"/>
                </a:lnTo>
                <a:lnTo>
                  <a:pt x="1957956" y="3023869"/>
                </a:lnTo>
                <a:lnTo>
                  <a:pt x="0" y="30238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85265" y="1680127"/>
            <a:ext cx="15498963" cy="157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2"/>
              </a:lnSpc>
            </a:pPr>
            <a:r>
              <a:rPr lang="en-US" sz="8566">
                <a:solidFill>
                  <a:srgbClr val="000000"/>
                </a:solidFill>
                <a:latin typeface="Helvetica World Bold"/>
              </a:rPr>
              <a:t>Zakres zmapowania kampusu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84899" y="4652327"/>
            <a:ext cx="7518202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elvetica World"/>
              </a:rPr>
              <a:t>Centrum Wykładowe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Helvetica World"/>
              </a:rPr>
              <a:t>Biblioteka Techniczna</a:t>
            </a:r>
          </a:p>
        </p:txBody>
      </p:sp>
      <p:sp>
        <p:nvSpPr>
          <p:cNvPr id="6" name="Freeform 6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42225" y="599834"/>
            <a:ext cx="2228079" cy="2189088"/>
          </a:xfrm>
          <a:custGeom>
            <a:avLst/>
            <a:gdLst/>
            <a:ahLst/>
            <a:cxnLst/>
            <a:rect l="l" t="t" r="r" b="b"/>
            <a:pathLst>
              <a:path w="2228079" h="2189088">
                <a:moveTo>
                  <a:pt x="0" y="0"/>
                </a:moveTo>
                <a:lnTo>
                  <a:pt x="2228079" y="0"/>
                </a:lnTo>
                <a:lnTo>
                  <a:pt x="2228079" y="2189088"/>
                </a:lnTo>
                <a:lnTo>
                  <a:pt x="0" y="2189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693672"/>
            <a:ext cx="18288000" cy="430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57911" lvl="1" indent="-528956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Helvetica World"/>
              </a:rPr>
              <a:t>Umożliwienie użytkownikowi wyszukania oraz wyznaczenia trasy do poszukiwanej sali.</a:t>
            </a:r>
          </a:p>
          <a:p>
            <a:pPr marL="1057911" lvl="1" indent="-528956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Helvetica World"/>
              </a:rPr>
              <a:t>Zlokalizowanie użytkownika w sposób automatyczny.</a:t>
            </a:r>
          </a:p>
          <a:p>
            <a:pPr marL="1057911" lvl="1" indent="-528956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Helvetica World"/>
              </a:rPr>
              <a:t>Zaprezentowanie drogi w sposób statyczny.</a:t>
            </a:r>
          </a:p>
          <a:p>
            <a:pPr marL="1057911" lvl="1" indent="-528956">
              <a:lnSpc>
                <a:spcPts val="6860"/>
              </a:lnSpc>
              <a:buFont typeface="Arial"/>
              <a:buChar char="•"/>
            </a:pPr>
            <a:r>
              <a:rPr lang="en-US" sz="4900">
                <a:solidFill>
                  <a:srgbClr val="000000"/>
                </a:solidFill>
                <a:latin typeface="Helvetica World"/>
              </a:rPr>
              <a:t>Przełączanie map między piętrami w sposób automatyczny.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56305" y="847725"/>
            <a:ext cx="5975390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Motywacja</a:t>
            </a:r>
          </a:p>
        </p:txBody>
      </p:sp>
      <p:sp>
        <p:nvSpPr>
          <p:cNvPr id="6" name="Freeform 6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75699" y="2995399"/>
            <a:ext cx="1688148" cy="1809905"/>
          </a:xfrm>
          <a:custGeom>
            <a:avLst/>
            <a:gdLst/>
            <a:ahLst/>
            <a:cxnLst/>
            <a:rect l="l" t="t" r="r" b="b"/>
            <a:pathLst>
              <a:path w="1688148" h="1809905">
                <a:moveTo>
                  <a:pt x="0" y="0"/>
                </a:moveTo>
                <a:lnTo>
                  <a:pt x="1688148" y="0"/>
                </a:lnTo>
                <a:lnTo>
                  <a:pt x="1688148" y="1809905"/>
                </a:lnTo>
                <a:lnTo>
                  <a:pt x="0" y="1809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49818" y="3018330"/>
            <a:ext cx="2302060" cy="1786974"/>
          </a:xfrm>
          <a:custGeom>
            <a:avLst/>
            <a:gdLst/>
            <a:ahLst/>
            <a:cxnLst/>
            <a:rect l="l" t="t" r="r" b="b"/>
            <a:pathLst>
              <a:path w="2302060" h="1786974">
                <a:moveTo>
                  <a:pt x="0" y="0"/>
                </a:moveTo>
                <a:lnTo>
                  <a:pt x="2302060" y="0"/>
                </a:lnTo>
                <a:lnTo>
                  <a:pt x="2302060" y="1786974"/>
                </a:lnTo>
                <a:lnTo>
                  <a:pt x="0" y="1786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12870" y="6484141"/>
            <a:ext cx="1318902" cy="2193601"/>
          </a:xfrm>
          <a:custGeom>
            <a:avLst/>
            <a:gdLst/>
            <a:ahLst/>
            <a:cxnLst/>
            <a:rect l="l" t="t" r="r" b="b"/>
            <a:pathLst>
              <a:path w="1318902" h="2193601">
                <a:moveTo>
                  <a:pt x="0" y="0"/>
                </a:moveTo>
                <a:lnTo>
                  <a:pt x="1318902" y="0"/>
                </a:lnTo>
                <a:lnTo>
                  <a:pt x="1318902" y="2193601"/>
                </a:lnTo>
                <a:lnTo>
                  <a:pt x="0" y="2193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56217" y="6484141"/>
            <a:ext cx="2193601" cy="2193601"/>
          </a:xfrm>
          <a:custGeom>
            <a:avLst/>
            <a:gdLst/>
            <a:ahLst/>
            <a:cxnLst/>
            <a:rect l="l" t="t" r="r" b="b"/>
            <a:pathLst>
              <a:path w="2193601" h="2193601">
                <a:moveTo>
                  <a:pt x="0" y="0"/>
                </a:moveTo>
                <a:lnTo>
                  <a:pt x="2193601" y="0"/>
                </a:lnTo>
                <a:lnTo>
                  <a:pt x="2193601" y="2193601"/>
                </a:lnTo>
                <a:lnTo>
                  <a:pt x="0" y="21936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60340" y="6484141"/>
            <a:ext cx="2830452" cy="2193601"/>
          </a:xfrm>
          <a:custGeom>
            <a:avLst/>
            <a:gdLst/>
            <a:ahLst/>
            <a:cxnLst/>
            <a:rect l="l" t="t" r="r" b="b"/>
            <a:pathLst>
              <a:path w="2830452" h="2193601">
                <a:moveTo>
                  <a:pt x="0" y="0"/>
                </a:moveTo>
                <a:lnTo>
                  <a:pt x="2830452" y="0"/>
                </a:lnTo>
                <a:lnTo>
                  <a:pt x="2830452" y="2193601"/>
                </a:lnTo>
                <a:lnTo>
                  <a:pt x="0" y="21936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33632" y="574038"/>
            <a:ext cx="15220737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Architektura systemu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16562" y="4819967"/>
            <a:ext cx="28064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Baza danych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2611" y="4819967"/>
            <a:ext cx="131647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Azure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27722" y="8800785"/>
            <a:ext cx="26630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Karta WI-FI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35265" y="8800785"/>
            <a:ext cx="466558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Aplikacja pomiarowa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74062" y="8800785"/>
            <a:ext cx="399716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Aplikacja mobilna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9400" y="2958559"/>
            <a:ext cx="3887086" cy="1342811"/>
          </a:xfrm>
          <a:custGeom>
            <a:avLst/>
            <a:gdLst/>
            <a:ahLst/>
            <a:cxnLst/>
            <a:rect l="l" t="t" r="r" b="b"/>
            <a:pathLst>
              <a:path w="3887086" h="1342811">
                <a:moveTo>
                  <a:pt x="0" y="0"/>
                </a:moveTo>
                <a:lnTo>
                  <a:pt x="3887085" y="0"/>
                </a:lnTo>
                <a:lnTo>
                  <a:pt x="3887085" y="1342811"/>
                </a:lnTo>
                <a:lnTo>
                  <a:pt x="0" y="1342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79781" y="2958559"/>
            <a:ext cx="3928438" cy="1342811"/>
          </a:xfrm>
          <a:custGeom>
            <a:avLst/>
            <a:gdLst/>
            <a:ahLst/>
            <a:cxnLst/>
            <a:rect l="l" t="t" r="r" b="b"/>
            <a:pathLst>
              <a:path w="3928438" h="1342811">
                <a:moveTo>
                  <a:pt x="0" y="0"/>
                </a:moveTo>
                <a:lnTo>
                  <a:pt x="3928438" y="0"/>
                </a:lnTo>
                <a:lnTo>
                  <a:pt x="3928438" y="1342811"/>
                </a:lnTo>
                <a:lnTo>
                  <a:pt x="0" y="13428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37226" y="5863054"/>
            <a:ext cx="1909718" cy="1556420"/>
          </a:xfrm>
          <a:custGeom>
            <a:avLst/>
            <a:gdLst/>
            <a:ahLst/>
            <a:cxnLst/>
            <a:rect l="l" t="t" r="r" b="b"/>
            <a:pathLst>
              <a:path w="1909718" h="1556420">
                <a:moveTo>
                  <a:pt x="0" y="0"/>
                </a:moveTo>
                <a:lnTo>
                  <a:pt x="1909718" y="0"/>
                </a:lnTo>
                <a:lnTo>
                  <a:pt x="1909718" y="1556420"/>
                </a:lnTo>
                <a:lnTo>
                  <a:pt x="0" y="15564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16066" y="3070718"/>
            <a:ext cx="4178141" cy="1230652"/>
          </a:xfrm>
          <a:custGeom>
            <a:avLst/>
            <a:gdLst/>
            <a:ahLst/>
            <a:cxnLst/>
            <a:rect l="l" t="t" r="r" b="b"/>
            <a:pathLst>
              <a:path w="4178141" h="1230652">
                <a:moveTo>
                  <a:pt x="0" y="0"/>
                </a:moveTo>
                <a:lnTo>
                  <a:pt x="4178141" y="0"/>
                </a:lnTo>
                <a:lnTo>
                  <a:pt x="4178141" y="1230652"/>
                </a:lnTo>
                <a:lnTo>
                  <a:pt x="0" y="12306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46393" y="5743657"/>
            <a:ext cx="1795213" cy="1795213"/>
          </a:xfrm>
          <a:custGeom>
            <a:avLst/>
            <a:gdLst/>
            <a:ahLst/>
            <a:cxnLst/>
            <a:rect l="l" t="t" r="r" b="b"/>
            <a:pathLst>
              <a:path w="1795213" h="1795213">
                <a:moveTo>
                  <a:pt x="0" y="0"/>
                </a:moveTo>
                <a:lnTo>
                  <a:pt x="1795214" y="0"/>
                </a:lnTo>
                <a:lnTo>
                  <a:pt x="1795214" y="1795213"/>
                </a:lnTo>
                <a:lnTo>
                  <a:pt x="0" y="17952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898786" y="5705472"/>
            <a:ext cx="1612702" cy="2251590"/>
          </a:xfrm>
          <a:custGeom>
            <a:avLst/>
            <a:gdLst/>
            <a:ahLst/>
            <a:cxnLst/>
            <a:rect l="l" t="t" r="r" b="b"/>
            <a:pathLst>
              <a:path w="1612702" h="2251590">
                <a:moveTo>
                  <a:pt x="0" y="0"/>
                </a:moveTo>
                <a:lnTo>
                  <a:pt x="1612702" y="0"/>
                </a:lnTo>
                <a:lnTo>
                  <a:pt x="1612702" y="2251590"/>
                </a:lnTo>
                <a:lnTo>
                  <a:pt x="0" y="22515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675947" y="847725"/>
            <a:ext cx="6936105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Technologie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7226" y="4563110"/>
            <a:ext cx="149090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Kotlin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31465" y="4563110"/>
            <a:ext cx="342507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Android Studio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74532" y="4563110"/>
            <a:ext cx="16127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Python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41684" y="7676649"/>
            <a:ext cx="70080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Sql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46393" y="7676649"/>
            <a:ext cx="21294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AutoCAD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60260" y="7890387"/>
            <a:ext cx="126027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ibre Baskerville"/>
              </a:rPr>
              <a:t>Weka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" r="-12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8571" y="409458"/>
            <a:ext cx="1624597" cy="1716879"/>
          </a:xfrm>
          <a:custGeom>
            <a:avLst/>
            <a:gdLst/>
            <a:ahLst/>
            <a:cxnLst/>
            <a:rect l="l" t="t" r="r" b="b"/>
            <a:pathLst>
              <a:path w="1624597" h="1716879">
                <a:moveTo>
                  <a:pt x="0" y="0"/>
                </a:moveTo>
                <a:lnTo>
                  <a:pt x="1624597" y="0"/>
                </a:lnTo>
                <a:lnTo>
                  <a:pt x="1624597" y="1716879"/>
                </a:lnTo>
                <a:lnTo>
                  <a:pt x="0" y="1716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399181" y="389375"/>
            <a:ext cx="9489639" cy="1705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Helvetica World Bold"/>
              </a:rPr>
              <a:t>Przypadki użycia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2448560"/>
            <a:ext cx="18288000" cy="531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27" lvl="1" indent="-410214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Helvetica World"/>
              </a:rPr>
              <a:t>Grupa docelowa: dowolna osoba z urządzeniem mobilnym chcąca znaleźć konkretną sale w CW/BT.  </a:t>
            </a:r>
          </a:p>
          <a:p>
            <a:pPr marL="820427" lvl="1" indent="-410214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Helvetica World"/>
              </a:rPr>
              <a:t>Brak potrzeby logowania do jakiegokolwiek systemu w kontekście funkcji podstawowych: wyszukiwania sal, „statycznego” wyznaczania trasy. Do automatycznego lokalizowania będzie potrzebne działające połączenie internetowe w Eduroam. </a:t>
            </a:r>
          </a:p>
          <a:p>
            <a:pPr marL="820427" lvl="1" indent="-410214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Helvetica World"/>
              </a:rPr>
              <a:t>W przypadku braku połączenia z bazą danych nadal dostępne będą funkcje podstawowe. </a:t>
            </a:r>
          </a:p>
        </p:txBody>
      </p:sp>
      <p:sp>
        <p:nvSpPr>
          <p:cNvPr id="6" name="Freeform 6"/>
          <p:cNvSpPr/>
          <p:nvPr/>
        </p:nvSpPr>
        <p:spPr>
          <a:xfrm>
            <a:off x="16004133" y="7958027"/>
            <a:ext cx="2292902" cy="2292902"/>
          </a:xfrm>
          <a:custGeom>
            <a:avLst/>
            <a:gdLst/>
            <a:ahLst/>
            <a:cxnLst/>
            <a:rect l="l" t="t" r="r" b="b"/>
            <a:pathLst>
              <a:path w="2292902" h="2292902">
                <a:moveTo>
                  <a:pt x="0" y="0"/>
                </a:moveTo>
                <a:lnTo>
                  <a:pt x="2292903" y="0"/>
                </a:lnTo>
                <a:lnTo>
                  <a:pt x="2292903" y="2292902"/>
                </a:lnTo>
                <a:lnTo>
                  <a:pt x="0" y="22929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625</Words>
  <Application>Microsoft Office PowerPoint</Application>
  <PresentationFormat>Niestandardowy</PresentationFormat>
  <Paragraphs>87</Paragraphs>
  <Slides>23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31" baseType="lpstr">
      <vt:lpstr>Arial</vt:lpstr>
      <vt:lpstr>Libre Baskerville</vt:lpstr>
      <vt:lpstr>Helvetica World Bold</vt:lpstr>
      <vt:lpstr>Helvetica World</vt:lpstr>
      <vt:lpstr>Calibri</vt:lpstr>
      <vt:lpstr>Libre Baskerville Bold</vt:lpstr>
      <vt:lpstr>Open Sans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Dodaj nagłówek</dc:title>
  <cp:lastModifiedBy>Kamil Stachowiak</cp:lastModifiedBy>
  <cp:revision>3</cp:revision>
  <dcterms:created xsi:type="dcterms:W3CDTF">2006-08-16T00:00:00Z</dcterms:created>
  <dcterms:modified xsi:type="dcterms:W3CDTF">2024-02-07T19:57:54Z</dcterms:modified>
  <dc:identifier>DAF6jlip4R8</dc:identifier>
</cp:coreProperties>
</file>